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ppt/tags/tag8.xml" ContentType="application/vnd.openxmlformats-officedocument.presentationml.tags+xml"/>
  <Override PartName="/customXml/itemProps2.xml" ContentType="application/vnd.openxmlformats-officedocument.customXmlProperties+xml"/>
  <Override PartName="/ppt/tags/tag4.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ppt/tags/tag13.xml" ContentType="application/vnd.openxmlformats-officedocument.presentationml.tags+xml"/>
  <Override PartName="/ppt/tags/tag11.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19"/>
  </p:notesMasterIdLst>
  <p:handoutMasterIdLst>
    <p:handoutMasterId r:id="rId20"/>
  </p:handoutMasterIdLst>
  <p:sldIdLst>
    <p:sldId id="316" r:id="rId6"/>
    <p:sldId id="329" r:id="rId7"/>
    <p:sldId id="257" r:id="rId8"/>
    <p:sldId id="307" r:id="rId9"/>
    <p:sldId id="328" r:id="rId10"/>
    <p:sldId id="287" r:id="rId11"/>
    <p:sldId id="308" r:id="rId12"/>
    <p:sldId id="297" r:id="rId13"/>
    <p:sldId id="298" r:id="rId14"/>
    <p:sldId id="280" r:id="rId15"/>
    <p:sldId id="291" r:id="rId16"/>
    <p:sldId id="290" r:id="rId17"/>
    <p:sldId id="26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9" clrIdx="2">
    <p:extLst>
      <p:ext uri="{19B8F6BF-5375-455C-9EA6-DF929625EA0E}">
        <p15:presenceInfo xmlns:p15="http://schemas.microsoft.com/office/powerpoint/2012/main" userId="Linda Wilson" providerId="None"/>
      </p:ext>
    </p:extLst>
  </p:cmAuthor>
  <p:cmAuthor id="4" name="Aiken, Merrie" initials="AM" lastIdx="38"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 lastIdx="9"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5955" autoAdjust="0"/>
  </p:normalViewPr>
  <p:slideViewPr>
    <p:cSldViewPr snapToGrid="0">
      <p:cViewPr varScale="1">
        <p:scale>
          <a:sx n="24" d="100"/>
          <a:sy n="24" d="100"/>
        </p:scale>
        <p:origin x="91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171579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“By the end of today’s training, you will be able to describe the difference between cleaning and disinfection, and why they matter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bit.ly/</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WhyCleanAndDis</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time reasons, the video is not shown during the </a:t>
            </a:r>
            <a:r>
              <a:rPr lang="en-US" sz="1800">
                <a:effectLst/>
                <a:latin typeface="Calibri" panose="020F0502020204030204" pitchFamily="34" charset="0"/>
                <a:ea typeface="Calibri" panose="020F0502020204030204" pitchFamily="34" charset="0"/>
                <a:cs typeface="Times New Roman" panose="02020603050405020304" pitchFamily="18" charset="0"/>
              </a:rPr>
              <a:t>10-minute sessions.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a:t>
            </a:r>
            <a:r>
              <a:rPr lang="en-US" sz="1800">
                <a:effectLst/>
                <a:latin typeface="Calibri" panose="020F0502020204030204" pitchFamily="34" charset="0"/>
                <a:ea typeface="Calibri" panose="020F0502020204030204" pitchFamily="34" charset="0"/>
                <a:cs typeface="Times New Roman" panose="02020603050405020304" pitchFamily="18" charset="0"/>
              </a:rPr>
              <a:t>discussion points. </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54350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9/7/2021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2.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2"/>
            <a:ext cx="6229350" cy="3449638"/>
          </a:xfrm>
        </p:spPr>
        <p:txBody>
          <a:bodyPr>
            <a:normAutofit fontScale="90000"/>
          </a:bodyPr>
          <a:lstStyle/>
          <a:p>
            <a:r>
              <a:rPr lang="en-US" dirty="0">
                <a:solidFill>
                  <a:schemeClr val="accent6"/>
                </a:solidFill>
              </a:rPr>
              <a:t>TOPIC 12: </a:t>
            </a:r>
            <a:br>
              <a:rPr lang="en-US" dirty="0"/>
            </a:br>
            <a:r>
              <a:rPr lang="en-US" dirty="0"/>
              <a:t>Environmental Cleaning &amp; Disinfection: Why do cleaning and disinfection matter?</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E6FD6E2B-CD32-4555-B41C-351BE6310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a:t>
            </a:r>
          </a:p>
          <a:p>
            <a:pPr>
              <a:spcBef>
                <a:spcPts val="3000"/>
              </a:spcBef>
            </a:pPr>
            <a:r>
              <a:rPr lang="en-US" b="1" dirty="0">
                <a:solidFill>
                  <a:schemeClr val="accent1"/>
                </a:solidFill>
              </a:rPr>
              <a:t>Disinfecting kill germs </a:t>
            </a:r>
            <a:r>
              <a:rPr lang="en-US" dirty="0"/>
              <a:t>on surfaces or objects.</a:t>
            </a:r>
          </a:p>
          <a:p>
            <a:pPr>
              <a:spcBef>
                <a:spcPts val="3000"/>
              </a:spcBef>
              <a:buClr>
                <a:schemeClr val="accent1"/>
              </a:buClr>
            </a:pPr>
            <a:r>
              <a:rPr lang="en-US" dirty="0"/>
              <a:t>It is important to </a:t>
            </a:r>
            <a:r>
              <a:rPr lang="en-US" b="1" dirty="0">
                <a:solidFill>
                  <a:schemeClr val="accent1"/>
                </a:solidFill>
              </a:rPr>
              <a:t>keep the healthcare environment clean to stop the spread of germs.</a:t>
            </a:r>
            <a:endParaRPr lang="en-US" dirty="0"/>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9" y="2111115"/>
            <a:ext cx="4505098" cy="3718186"/>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2111114"/>
            <a:ext cx="6053959" cy="4118236"/>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2" name="Footer Placeholder 9">
            <a:extLst>
              <a:ext uri="{FF2B5EF4-FFF2-40B4-BE49-F238E27FC236}">
                <a16:creationId xmlns:a16="http://schemas.microsoft.com/office/drawing/2014/main" id="{7768BBDD-21BF-4571-A931-2F08A2D3030E}"/>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sz="half" idx="2"/>
          </p:nvPr>
        </p:nvSpPr>
        <p:spPr>
          <a:xfrm>
            <a:off x="839788" y="1584960"/>
            <a:ext cx="9157652" cy="4425295"/>
          </a:xfrm>
        </p:spPr>
        <p:txBody>
          <a:bodyPr>
            <a:normAutofit/>
          </a:bodyPr>
          <a:lstStyle/>
          <a:p>
            <a:r>
              <a:rPr lang="en-US" dirty="0"/>
              <a:t>Welcome</a:t>
            </a:r>
          </a:p>
          <a:p>
            <a:r>
              <a:rPr lang="en-US" dirty="0"/>
              <a:t>Cleaning and Disinfection: What is the Difference?</a:t>
            </a:r>
          </a:p>
          <a:p>
            <a:r>
              <a:rPr lang="en-US" dirty="0"/>
              <a:t>Why Cleaning and Disinfection Matter</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34081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10" name="Content Placeholder 9">
            <a:extLst>
              <a:ext uri="{FF2B5EF4-FFF2-40B4-BE49-F238E27FC236}">
                <a16:creationId xmlns:a16="http://schemas.microsoft.com/office/drawing/2014/main" id="{49DA8F9D-92CB-406F-91E4-700C2C822E55}"/>
              </a:ext>
            </a:extLst>
          </p:cNvPr>
          <p:cNvSpPr>
            <a:spLocks noGrp="1"/>
          </p:cNvSpPr>
          <p:nvPr>
            <p:ph sz="quarter" idx="4"/>
          </p:nvPr>
        </p:nvSpPr>
        <p:spPr>
          <a:xfrm>
            <a:off x="1166191" y="1656522"/>
            <a:ext cx="10189197" cy="4353733"/>
          </a:xfrm>
        </p:spPr>
        <p:txBody>
          <a:bodyPr/>
          <a:lstStyle/>
          <a:p>
            <a:r>
              <a:rPr lang="en-US" dirty="0"/>
              <a:t>Describe the difference between cleaning and disinfection.</a:t>
            </a:r>
          </a:p>
          <a:p>
            <a:r>
              <a:rPr lang="en-US" dirty="0"/>
              <a:t>Why do cleaning and disinfection matter in healthcare? </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 is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0B5614-4CDD-4C48-B0B4-EC91CB7729B4}"/>
              </a:ext>
            </a:extLst>
          </p:cNvPr>
          <p:cNvSpPr>
            <a:spLocks noGrp="1"/>
          </p:cNvSpPr>
          <p:nvPr>
            <p:ph type="title" idx="4294967295"/>
          </p:nvPr>
        </p:nvSpPr>
        <p:spPr>
          <a:xfrm>
            <a:off x="1" y="-288758"/>
            <a:ext cx="7267074" cy="288758"/>
          </a:xfrm>
        </p:spPr>
        <p:txBody>
          <a:bodyPr vert="horz" lIns="91440" tIns="45720" rIns="91440" bIns="45720" rtlCol="0" anchor="b">
            <a:normAutofit/>
          </a:bodyPr>
          <a:lstStyle/>
          <a:p>
            <a:r>
              <a:rPr lang="en-US" sz="800" dirty="0"/>
              <a:t>Inside infection control, episode 16: Cleaning? Disinfection? What is the difference?</a:t>
            </a:r>
          </a:p>
        </p:txBody>
      </p:sp>
      <p:pic>
        <p:nvPicPr>
          <p:cNvPr id="8" name="Picture 7" descr="Inside Infection Control: Cleaning? Disinfection? What is the Difference? ">
            <a:hlinkClick r:id="rId4"/>
            <a:extLst>
              <a:ext uri="{FF2B5EF4-FFF2-40B4-BE49-F238E27FC236}">
                <a16:creationId xmlns:a16="http://schemas.microsoft.com/office/drawing/2014/main" id="{D80A9C50-BE5A-46CE-A4E5-89F3D60F1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A2A750C9-CE03-418B-89B7-198197461E98}"/>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AD8DD7FE-E985-436E-BF00-019D88722C13}"/>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178543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6" name="Content Placeholder 5">
            <a:extLst>
              <a:ext uri="{FF2B5EF4-FFF2-40B4-BE49-F238E27FC236}">
                <a16:creationId xmlns:a16="http://schemas.microsoft.com/office/drawing/2014/main" id="{79FC6893-86A8-42B8-942E-C8E2BD023764}"/>
              </a:ext>
            </a:extLst>
          </p:cNvPr>
          <p:cNvSpPr>
            <a:spLocks noGrp="1"/>
          </p:cNvSpPr>
          <p:nvPr>
            <p:ph sz="half" idx="1"/>
          </p:nvPr>
        </p:nvSpPr>
        <p:spPr>
          <a:xfrm>
            <a:off x="838200" y="2006601"/>
            <a:ext cx="10515600" cy="1476374"/>
          </a:xfrm>
        </p:spPr>
        <p:txBody>
          <a:bodyPr/>
          <a:lstStyle/>
          <a:p>
            <a:pPr marL="2457450" indent="-245745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endParaRPr lang="en-US" dirty="0"/>
          </a:p>
        </p:txBody>
      </p:sp>
      <p:cxnSp>
        <p:nvCxnSpPr>
          <p:cNvPr id="9" name="Straight Connector 8">
            <a:extLst>
              <a:ext uri="{FF2B5EF4-FFF2-40B4-BE49-F238E27FC236}">
                <a16:creationId xmlns:a16="http://schemas.microsoft.com/office/drawing/2014/main" id="{EF9321E5-1CBB-44FC-9A3E-124C7FBBC53E}"/>
              </a:ext>
              <a:ext uri="{C183D7F6-B498-43B3-948B-1728B52AA6E4}">
                <adec:decorative xmlns:adec="http://schemas.microsoft.com/office/drawing/2017/decorative" val="1"/>
              </a:ext>
            </a:extLst>
          </p:cNvPr>
          <p:cNvCxnSpPr/>
          <p:nvPr/>
        </p:nvCxnSpPr>
        <p:spPr>
          <a:xfrm>
            <a:off x="838200" y="3429000"/>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483D23F-D29E-45EB-97B4-9F54A9F09F47}"/>
              </a:ext>
            </a:extLst>
          </p:cNvPr>
          <p:cNvSpPr>
            <a:spLocks noGrp="1"/>
          </p:cNvSpPr>
          <p:nvPr>
            <p:ph sz="half" idx="2"/>
          </p:nvPr>
        </p:nvSpPr>
        <p:spPr>
          <a:xfrm>
            <a:off x="838200" y="3848100"/>
            <a:ext cx="10238014" cy="1371601"/>
          </a:xfrm>
        </p:spPr>
        <p:txBody>
          <a:bodyPr/>
          <a:lstStyle/>
          <a:p>
            <a:pPr marL="2457450" indent="-2457450">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a:t>
            </a:r>
            <a:endParaRPr lang="en-US" dirty="0"/>
          </a:p>
        </p:txBody>
      </p: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376351"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43982"/>
            <a:ext cx="4524632"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1843982"/>
            <a:ext cx="5181600" cy="4118563"/>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 </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MQJEE5KTM3DE-395609987-128</_dlc_DocId>
    <_dlc_DocIdUrl xmlns="5235e465-a1b6-4e23-bde6-ae74580a0b42">
      <Url>https://cdcpartners.sharepoint.com/sites/NCEZID/DHQP/NHCIPCTrainingCollab/_layouts/15/DocIdRedir.aspx?ID=MQJEE5KTM3DE-395609987-128</Url>
      <Description>MQJEE5KTM3DE-395609987-128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1CB03E63-A999-4428-B2B4-E0676FFD030C}">
  <ds:schemaRefs>
    <ds:schemaRef ds:uri="http://purl.org/dc/terms/"/>
    <ds:schemaRef ds:uri="7c162c85-2e33-4418-8d6a-3c9ae40ca8a5"/>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cc8a450b-1a11-4e56-adcc-c88acab015c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C54824-6B83-458F-8ABE-3C604DFEB90F}"/>
</file>

<file path=customXml/itemProps4.xml><?xml version="1.0" encoding="utf-8"?>
<ds:datastoreItem xmlns:ds="http://schemas.openxmlformats.org/officeDocument/2006/customXml" ds:itemID="{C0EA3597-498C-4254-A293-5CE96D1E4156}"/>
</file>

<file path=docProps/app.xml><?xml version="1.0" encoding="utf-8"?>
<Properties xmlns="http://schemas.openxmlformats.org/officeDocument/2006/extended-properties" xmlns:vt="http://schemas.openxmlformats.org/officeDocument/2006/docPropsVTypes">
  <Template>13870_PFL_PPE1_Eye_60min_v1</Template>
  <TotalTime>9840</TotalTime>
  <Words>2389</Words>
  <Application>Microsoft Office PowerPoint</Application>
  <PresentationFormat>Widescreen</PresentationFormat>
  <Paragraphs>213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Courier New</vt:lpstr>
      <vt:lpstr>Symbol</vt:lpstr>
      <vt:lpstr>Wingdings</vt:lpstr>
      <vt:lpstr>13780_PFL_PPT_template_Avenir_2-26-21_DRAFT</vt:lpstr>
      <vt:lpstr>Custom Design</vt:lpstr>
      <vt:lpstr>TOPIC 12:  Environmental Cleaning &amp; Disinfection: Why do cleaning and disinfection matter?</vt:lpstr>
      <vt:lpstr>Agenda</vt:lpstr>
      <vt:lpstr>Learning Objectives</vt:lpstr>
      <vt:lpstr>Cleaning and Disinfection: What is the Difference?</vt:lpstr>
      <vt:lpstr>Inside infection control, episode 16: Cleaning? Disinfection? What is the difference?</vt:lpstr>
      <vt:lpstr>Definitions</vt:lpstr>
      <vt:lpstr>Why cleaning and disinfection Matter</vt:lpstr>
      <vt:lpstr>Patients may have weakened immune systems</vt:lpstr>
      <vt:lpstr>The healthcare environment should be kept clean</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 Why do cleaning and disinfection matter?</dc:title>
  <dc:subject>Environmental Cleaning &amp; Disinfection: Why do cleaning and disinfection matter?</dc:subject>
  <dc:creator>Centers for Disease Control and Prevention</dc:creator>
  <cp:keywords>Project Firstline, Infection Control Training, COVID-19, Infection Control, CDC, Multi-Dose Vials, COVID-19 Vaccine, Vaccinations, Vaccination Safety</cp:keywords>
  <cp:lastModifiedBy>Plummer, Edgar (CDC/DDID/NCEZID/DHQP) (CTR)</cp:lastModifiedBy>
  <cp:revision>258</cp:revision>
  <dcterms:created xsi:type="dcterms:W3CDTF">2021-01-21T13:57:54Z</dcterms:created>
  <dcterms:modified xsi:type="dcterms:W3CDTF">2021-09-07T11:28:16Z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0x0101009B5F485B01A3A34F891D43205E7DAD81</vt:lpwstr>
  </property>
  <property fmtid="{D5CDD505-2E9C-101B-9397-08002B2CF9AE}" pid="3" name="_dlc_DocIdItemGuid">
    <vt:lpwstr>b83c324d-6a19-4da9-8832-168037d4cc36</vt:lpwstr>
  </property>
</Properties>
</file>